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1"/>
  </p:notesMasterIdLst>
  <p:sldIdLst>
    <p:sldId id="256" r:id="rId2"/>
    <p:sldId id="354" r:id="rId3"/>
    <p:sldId id="365" r:id="rId4"/>
    <p:sldId id="366" r:id="rId5"/>
    <p:sldId id="367" r:id="rId6"/>
    <p:sldId id="375" r:id="rId7"/>
    <p:sldId id="368" r:id="rId8"/>
    <p:sldId id="364" r:id="rId9"/>
    <p:sldId id="374" r:id="rId10"/>
    <p:sldId id="380" r:id="rId11"/>
    <p:sldId id="381" r:id="rId12"/>
    <p:sldId id="379" r:id="rId13"/>
    <p:sldId id="376" r:id="rId14"/>
    <p:sldId id="378" r:id="rId15"/>
    <p:sldId id="369" r:id="rId16"/>
    <p:sldId id="373" r:id="rId17"/>
    <p:sldId id="394" r:id="rId18"/>
    <p:sldId id="372" r:id="rId19"/>
    <p:sldId id="371" r:id="rId20"/>
    <p:sldId id="383" r:id="rId21"/>
    <p:sldId id="384" r:id="rId22"/>
    <p:sldId id="385" r:id="rId23"/>
    <p:sldId id="386" r:id="rId24"/>
    <p:sldId id="387" r:id="rId25"/>
    <p:sldId id="388" r:id="rId26"/>
    <p:sldId id="398" r:id="rId27"/>
    <p:sldId id="389" r:id="rId28"/>
    <p:sldId id="390" r:id="rId29"/>
    <p:sldId id="391" r:id="rId30"/>
    <p:sldId id="393" r:id="rId31"/>
    <p:sldId id="395" r:id="rId32"/>
    <p:sldId id="396" r:id="rId33"/>
    <p:sldId id="397" r:id="rId34"/>
    <p:sldId id="399" r:id="rId35"/>
    <p:sldId id="392" r:id="rId36"/>
    <p:sldId id="401" r:id="rId37"/>
    <p:sldId id="402" r:id="rId38"/>
    <p:sldId id="403" r:id="rId39"/>
    <p:sldId id="315" r:id="rId40"/>
  </p:sldIdLst>
  <p:sldSz cx="9144000" cy="5143500" type="screen16x9"/>
  <p:notesSz cx="6858000" cy="9144000"/>
  <p:embeddedFontLst>
    <p:embeddedFont>
      <p:font typeface="Arvo" panose="020B0604020202020204" charset="0"/>
      <p:regular r:id="rId42"/>
      <p:bold r:id="rId43"/>
      <p:italic r:id="rId44"/>
      <p:boldItalic r:id="rId45"/>
    </p:embeddedFont>
    <p:embeddedFont>
      <p:font typeface="Barlow Condensed SemiBold" panose="00000706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F9F9"/>
    <a:srgbClr val="F5F5F5"/>
    <a:srgbClr val="434343"/>
    <a:srgbClr val="0C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CCCFBB-7025-4ACB-8C2E-EF40082DC93E}">
  <a:tblStyle styleId="{24CCCFBB-7025-4ACB-8C2E-EF40082DC9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3186" autoAdjust="0"/>
  </p:normalViewPr>
  <p:slideViewPr>
    <p:cSldViewPr snapToGrid="0">
      <p:cViewPr varScale="1">
        <p:scale>
          <a:sx n="84" d="100"/>
          <a:sy n="84" d="100"/>
        </p:scale>
        <p:origin x="10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38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28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487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3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788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668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9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814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56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64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57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90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5488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622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026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345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995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004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278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82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8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9288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871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073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3691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336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301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6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982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63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44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9c487f8d59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9c487f8d59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394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27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240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633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8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58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5"/>
          <p:cNvSpPr txBox="1">
            <a:spLocks noGrp="1"/>
          </p:cNvSpPr>
          <p:nvPr>
            <p:ph type="ctrTitle"/>
          </p:nvPr>
        </p:nvSpPr>
        <p:spPr>
          <a:xfrm>
            <a:off x="2769125" y="539500"/>
            <a:ext cx="36057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86" name="Google Shape;486;p15"/>
          <p:cNvSpPr txBox="1">
            <a:spLocks noGrp="1"/>
          </p:cNvSpPr>
          <p:nvPr>
            <p:ph type="subTitle" idx="1"/>
          </p:nvPr>
        </p:nvSpPr>
        <p:spPr>
          <a:xfrm>
            <a:off x="2725300" y="1609975"/>
            <a:ext cx="36933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5"/>
          <p:cNvSpPr txBox="1"/>
          <p:nvPr/>
        </p:nvSpPr>
        <p:spPr>
          <a:xfrm>
            <a:off x="3023550" y="3354600"/>
            <a:ext cx="30969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88" name="Google Shape;488;p15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489" name="Google Shape;489;p1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15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534" name="Google Shape;534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 txBox="1">
            <a:spLocks noGrp="1"/>
          </p:cNvSpPr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6" name="Google Shape;576;p16"/>
          <p:cNvSpPr txBox="1">
            <a:spLocks noGrp="1"/>
          </p:cNvSpPr>
          <p:nvPr>
            <p:ph type="subTitle" idx="1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16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578" name="Google Shape;578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6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598" name="Google Shape;598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HakoLab.JepangCit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6"/>
          <p:cNvSpPr txBox="1">
            <a:spLocks noGrp="1"/>
          </p:cNvSpPr>
          <p:nvPr>
            <p:ph type="ctrTitle"/>
          </p:nvPr>
        </p:nvSpPr>
        <p:spPr>
          <a:xfrm>
            <a:off x="1453420" y="987030"/>
            <a:ext cx="6241477" cy="1503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 GAME ANDROID 3D SIMULASI DALAM PEMBELAJARAN BAHASA JEPANG DENGAN UNITY ENGINE MENGGUNAKAN METODE MDLC DAN PUBLIKASI DI PLAY STORE</a:t>
            </a:r>
            <a:endParaRPr lang="en-US"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47" name="Google Shape;847;p26"/>
          <p:cNvSpPr txBox="1">
            <a:spLocks noGrp="1"/>
          </p:cNvSpPr>
          <p:nvPr>
            <p:ph type="subTitle" idx="1"/>
          </p:nvPr>
        </p:nvSpPr>
        <p:spPr>
          <a:xfrm>
            <a:off x="2826228" y="2747139"/>
            <a:ext cx="3491544" cy="1879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Andri Firman Saputra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201011402125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chemeClr val="bg1">
                  <a:lumMod val="1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Dosen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Pembimbing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Elfi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Fauziah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S.Si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M.Pd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M.Si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48" name="Google Shape;848;p26"/>
          <p:cNvSpPr/>
          <p:nvPr/>
        </p:nvSpPr>
        <p:spPr>
          <a:xfrm rot="10800000">
            <a:off x="-76200" y="1690558"/>
            <a:ext cx="382257" cy="44170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49" name="Google Shape;849;p26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0" name="Google Shape;850;p26"/>
          <p:cNvSpPr/>
          <p:nvPr/>
        </p:nvSpPr>
        <p:spPr>
          <a:xfrm rot="10800000">
            <a:off x="-76200" y="143724"/>
            <a:ext cx="382257" cy="663476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1" name="Google Shape;851;p26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2" name="Google Shape;852;p26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3" name="Google Shape;853;p26"/>
          <p:cNvSpPr/>
          <p:nvPr/>
        </p:nvSpPr>
        <p:spPr>
          <a:xfrm rot="10800000">
            <a:off x="686447" y="1690558"/>
            <a:ext cx="380418" cy="44170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4" name="Google Shape;854;p26"/>
          <p:cNvSpPr/>
          <p:nvPr/>
        </p:nvSpPr>
        <p:spPr>
          <a:xfrm rot="10800000">
            <a:off x="684609" y="1248865"/>
            <a:ext cx="384095" cy="661630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5" name="Google Shape;855;p26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6" name="Google Shape;856;p26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7" name="Google Shape;857;p26"/>
          <p:cNvSpPr/>
          <p:nvPr/>
        </p:nvSpPr>
        <p:spPr>
          <a:xfrm rot="10800000">
            <a:off x="306043" y="2132251"/>
            <a:ext cx="380418" cy="44216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8" name="Google Shape;858;p26"/>
          <p:cNvSpPr/>
          <p:nvPr/>
        </p:nvSpPr>
        <p:spPr>
          <a:xfrm rot="10800000">
            <a:off x="306043" y="-76200"/>
            <a:ext cx="760822" cy="44170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9" name="Google Shape;859;p26"/>
          <p:cNvSpPr/>
          <p:nvPr/>
        </p:nvSpPr>
        <p:spPr>
          <a:xfrm rot="10800000">
            <a:off x="306043" y="143724"/>
            <a:ext cx="380418" cy="663476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0" name="Google Shape;860;p26"/>
          <p:cNvSpPr/>
          <p:nvPr/>
        </p:nvSpPr>
        <p:spPr>
          <a:xfrm rot="10800000">
            <a:off x="306043" y="585416"/>
            <a:ext cx="380418" cy="44169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1" name="Google Shape;861;p26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2" name="Google Shape;862;p26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3" name="Google Shape;863;p26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7" name="Google Shape;867;p26"/>
          <p:cNvSpPr/>
          <p:nvPr/>
        </p:nvSpPr>
        <p:spPr>
          <a:xfrm rot="10800000">
            <a:off x="1066851" y="1248865"/>
            <a:ext cx="382257" cy="661630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8" name="Google Shape;868;p26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9" name="Google Shape;869;p26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0" name="Google Shape;870;p26"/>
          <p:cNvSpPr/>
          <p:nvPr/>
        </p:nvSpPr>
        <p:spPr>
          <a:xfrm rot="10800000">
            <a:off x="2069765" y="160459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1" name="Google Shape;871;p26"/>
          <p:cNvSpPr/>
          <p:nvPr/>
        </p:nvSpPr>
        <p:spPr>
          <a:xfrm rot="10800000">
            <a:off x="1066851" y="-76200"/>
            <a:ext cx="382257" cy="88340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2" name="Google Shape;872;p26"/>
          <p:cNvSpPr/>
          <p:nvPr/>
        </p:nvSpPr>
        <p:spPr>
          <a:xfrm rot="10800000">
            <a:off x="1066851" y="585416"/>
            <a:ext cx="382257" cy="44169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3" name="Google Shape;873;p26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4" name="Google Shape;874;p26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5" name="Google Shape;875;p26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6" name="Google Shape;876;p26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7" name="Google Shape;877;p26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8" name="Google Shape;878;p26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9" name="Google Shape;879;p26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80" name="Google Shape;880;p26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81" name="Google Shape;881;p26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82" name="Google Shape;882;p26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8F22C-0265-4969-BE45-D351C6E56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37635"/>
            <a:ext cx="755523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Kedua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(R. Gamma Ramadhan, 2023) Penelitian 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berfokus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pada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pembuatan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mempelajari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aksara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Katakana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bagi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siswa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SMA.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Meskipun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diharapkan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dapat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meningkatkan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minat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belajar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siswa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terhadap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terdapat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beberapa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kekurangan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kurangnya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informasi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mengenai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hasil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evaluasi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pengguna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efektivitas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pembelajaran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serta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materi 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hanya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terbatas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pada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aksara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Katakana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tanpa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mencakup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aspek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lainnya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Penelitian yang Relevan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7391950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777240" y="1337635"/>
            <a:ext cx="754380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Ketiga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(Eka Wisnu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Ramadhona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2021) Penelitian ini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mengembangkan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"Nihongo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Kurabu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"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meningkatkan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keterampilan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siswa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kosakata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metode Waterfall dan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mencakup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fitur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pengenalan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Katakana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komunikasi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sehari-hari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penyusunan kata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pelafalan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kata.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Namun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penelitian ini 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kekurangan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fleksibilitas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metode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Waterfall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terbatas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potensi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masalah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kinerja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pada perangkat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dengan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spesifikasi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rendah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serta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informasi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evaluasi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terbatas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Penelitian yang Relevan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36318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37635"/>
            <a:ext cx="756666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 Jepang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atau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Nihongo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resmi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oleh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penduduk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Jepang.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 ini memiliki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hubungan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sejarah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dengan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bangsa-bangsa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sekitarnya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terutama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Tiongkok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mempengaruhi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sistem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penulisannya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 Karakter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Kanji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awalnya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berasal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Hanzi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Tiongkok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diperkenalkan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ke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Jepang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sekitar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abad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ke-4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Masehi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meskipun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dengan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pengucapan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berbeda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Seiring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waktu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karakter tulisan 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mengalami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simplifikasi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menghasilkan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pembentukan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Katakana. </a:t>
            </a: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(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Rifki Nurcholis</a:t>
            </a: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2021)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Landasan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Teori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5049994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788670" y="1337635"/>
            <a:ext cx="7589520" cy="3302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hiburan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yang sangat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populer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kalangan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masyarakat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termasuk anak-anak, dan juga dapat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berperan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sebagai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alat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pembelajaran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terutama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kategori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didesain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untuk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tujuan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pendidikan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(</a:t>
            </a:r>
            <a:r>
              <a:rPr lang="id-ID" sz="1600" dirty="0" err="1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Weliam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 Jonatan Mekel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2019) </a:t>
            </a:r>
            <a:endParaRPr lang="en-US" sz="1600" dirty="0">
              <a:solidFill>
                <a:srgbClr val="000000"/>
              </a:solidFill>
              <a:effectLst/>
              <a:latin typeface="+mj-lt"/>
              <a:ea typeface="Yu Mincho" panose="02020400000000000000" pitchFamily="18" charset="-128"/>
            </a:endParaRPr>
          </a:p>
          <a:p>
            <a:pPr marL="0" indent="0" algn="just">
              <a:lnSpc>
                <a:spcPct val="150000"/>
              </a:lnSpc>
            </a:pPr>
            <a:endParaRPr lang="en-US" sz="1600" dirty="0">
              <a:solidFill>
                <a:srgbClr val="000000"/>
              </a:solidFill>
              <a:effectLst/>
              <a:latin typeface="+mj-lt"/>
              <a:ea typeface="Yu Mincho" panose="02020400000000000000" pitchFamily="18" charset="-128"/>
            </a:endParaRPr>
          </a:p>
          <a:p>
            <a:pPr marL="0" indent="0" algn="just">
              <a:lnSpc>
                <a:spcPct val="150000"/>
              </a:lnSpc>
            </a:pP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permainan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dirancang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merangsang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keterampilan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berpikir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termasuk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meningkatkan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tingkat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konsentrasi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keterampilan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pemecahan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masalah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  <a:ea typeface="Yu Mincho" panose="02020400000000000000" pitchFamily="18" charset="-128"/>
              </a:rPr>
              <a:t>.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  <a:ea typeface="Yu Mincho" panose="02020400000000000000" pitchFamily="18" charset="-128"/>
              </a:rPr>
              <a:t>(</a:t>
            </a:r>
            <a:r>
              <a:rPr lang="id-ID" sz="1600" dirty="0" err="1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Yogiek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 Indra Kurniawan</a:t>
            </a: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2021) 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 algn="just">
              <a:lnSpc>
                <a:spcPct val="150000"/>
              </a:lnSpc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Landasan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Teori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4253258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086175"/>
            <a:ext cx="7566660" cy="3680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1600" b="1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simulasi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bentuk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permainan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 mana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pemain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mengambil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peran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menjadi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karakter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tertentu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simulasi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ini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diciptakan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dengan maksud untuk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mereplikasi sistem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aturan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berlaku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 dunia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nyata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format </a:t>
            </a:r>
            <a:r>
              <a:rPr lang="en-US" sz="1600" b="1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(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Jacky D. Sehang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2019) </a:t>
            </a:r>
            <a:endParaRPr lang="en-US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Yu Mincho" panose="02020400000000000000" pitchFamily="18" charset="-128"/>
            </a:endParaRPr>
          </a:p>
          <a:p>
            <a:pPr marL="0" indent="0" algn="just">
              <a:lnSpc>
                <a:spcPct val="150000"/>
              </a:lnSpc>
            </a:pPr>
            <a:endParaRPr lang="en-US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Yu Mincho" panose="02020400000000000000" pitchFamily="18" charset="-128"/>
            </a:endParaRPr>
          </a:p>
          <a:p>
            <a:pPr marL="0" indent="0" algn="just">
              <a:lnSpc>
                <a:spcPct val="150000"/>
              </a:lnSpc>
            </a:pPr>
            <a:r>
              <a:rPr lang="en-US" sz="1600" b="1" i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Game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3D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yang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melibatkan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elemen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x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</a:t>
            </a:r>
            <a:r>
              <a:rPr lang="en-US" sz="1600" b="1" i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y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dan </a:t>
            </a:r>
            <a:r>
              <a:rPr lang="en-US" sz="1600" b="1" i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z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perhitungannya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mencerminkan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konsep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kamera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kehidupan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nyata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. </a:t>
            </a:r>
            <a:r>
              <a:rPr lang="en-US" sz="1600" b="1" i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Game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3D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memungkinkan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penggunaan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kamera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yang bisa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digeser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dan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diputar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sesuai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sumbu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tertentu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.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(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Nanang Husin</a:t>
            </a: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2021) </a:t>
            </a:r>
            <a:endParaRPr lang="en-US" sz="16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14907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Landasan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Teori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01763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1790601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37635"/>
            <a:ext cx="756666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Unity Game Engine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merupakan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program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komputer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untuk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membuat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video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3D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atau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konten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yang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interaktif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lainnya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visual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arsitektur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dan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real-time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3D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animasi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 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Rifki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Nurcholis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2021)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01FB1-3EEE-F7A0-4F6C-C3DF1BCEF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731" y="2857815"/>
            <a:ext cx="2756863" cy="1016593"/>
          </a:xfrm>
          <a:prstGeom prst="rect">
            <a:avLst/>
          </a:prstGeom>
        </p:spPr>
      </p:pic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Landasan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Teori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226438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26;p32">
            <a:extLst>
              <a:ext uri="{FF2B5EF4-FFF2-40B4-BE49-F238E27FC236}">
                <a16:creationId xmlns:a16="http://schemas.microsoft.com/office/drawing/2014/main" id="{5AC0C9F0-4020-D651-1C77-56762B435304}"/>
              </a:ext>
            </a:extLst>
          </p:cNvPr>
          <p:cNvSpPr txBox="1">
            <a:spLocks/>
          </p:cNvSpPr>
          <p:nvPr/>
        </p:nvSpPr>
        <p:spPr>
          <a:xfrm>
            <a:off x="800101" y="1357713"/>
            <a:ext cx="7555230" cy="28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id-ID" sz="1600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C#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 pemrograman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serbaguna yang digunakan secara luas untuk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pengembangan </a:t>
            </a:r>
            <a:r>
              <a:rPr lang="id-ID" sz="1600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server-</a:t>
            </a:r>
            <a:r>
              <a:rPr lang="id-ID" sz="1600" i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side</a:t>
            </a:r>
            <a:r>
              <a:rPr lang="id-ID" sz="1600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pada situs </a:t>
            </a:r>
            <a:r>
              <a:rPr lang="id-ID" sz="1600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web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aplikasi </a:t>
            </a:r>
            <a:r>
              <a:rPr lang="id-ID" sz="1600" b="1" i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mobile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desktop. Ini adalah bahasa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berorientasi objek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dengan fitur-fitur seperti </a:t>
            </a:r>
            <a:r>
              <a:rPr lang="id-ID" sz="1600" i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inheritance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i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class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i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polymorphism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id-ID" sz="1600" i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encapsulation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(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Budi Raharjo</a:t>
            </a: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2022) </a:t>
            </a:r>
            <a:endParaRPr lang="id-ID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Yu Mincho" panose="02020400000000000000" pitchFamily="18" charset="-128"/>
            </a:endParaRP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Landasan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Teori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BCC303E-5248-1907-0D0E-3D0EE19B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409" y="2881372"/>
            <a:ext cx="1695507" cy="169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0015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26;p32">
            <a:extLst>
              <a:ext uri="{FF2B5EF4-FFF2-40B4-BE49-F238E27FC236}">
                <a16:creationId xmlns:a16="http://schemas.microsoft.com/office/drawing/2014/main" id="{5AC0C9F0-4020-D651-1C77-56762B435304}"/>
              </a:ext>
            </a:extLst>
          </p:cNvPr>
          <p:cNvSpPr txBox="1">
            <a:spLocks/>
          </p:cNvSpPr>
          <p:nvPr/>
        </p:nvSpPr>
        <p:spPr>
          <a:xfrm>
            <a:off x="800101" y="1357713"/>
            <a:ext cx="7555230" cy="28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id-ID" sz="1600" b="1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Black </a:t>
            </a:r>
            <a:r>
              <a:rPr lang="id-ID" sz="1600" b="1" i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box</a:t>
            </a:r>
            <a:r>
              <a:rPr lang="id-ID" sz="1600" b="1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testing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 metode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pengujian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perangkat lunak yang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mengevaluasi fungsionalitas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aplikasi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tanpa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memeriksa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struktur internalnya.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(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Adi Pradana Putra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2020)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Landasan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Teori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3BB89E3-99BB-1343-E0F6-1A7D11B21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571750"/>
            <a:ext cx="47053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940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26;p32">
            <a:extLst>
              <a:ext uri="{FF2B5EF4-FFF2-40B4-BE49-F238E27FC236}">
                <a16:creationId xmlns:a16="http://schemas.microsoft.com/office/drawing/2014/main" id="{5AC0C9F0-4020-D651-1C77-56762B435304}"/>
              </a:ext>
            </a:extLst>
          </p:cNvPr>
          <p:cNvSpPr txBox="1">
            <a:spLocks/>
          </p:cNvSpPr>
          <p:nvPr/>
        </p:nvSpPr>
        <p:spPr>
          <a:xfrm>
            <a:off x="800101" y="1357713"/>
            <a:ext cx="7555230" cy="28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id-ID" sz="1600" b="1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Google </a:t>
            </a:r>
            <a:r>
              <a:rPr lang="id-ID" sz="1600" b="1" i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Play</a:t>
            </a:r>
            <a:r>
              <a:rPr lang="id-ID" sz="1600" b="1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Store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 </a:t>
            </a:r>
            <a:r>
              <a:rPr lang="id-ID" sz="1600" b="1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platform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distribusi digital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dari Google untuk perangkat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Android.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Melalui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Google </a:t>
            </a:r>
            <a:r>
              <a:rPr lang="id-ID" sz="1600" i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Play</a:t>
            </a:r>
            <a:r>
              <a:rPr lang="id-ID" sz="1600" i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Store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pengguna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dapat menjelajah,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mengunduh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id-ID" sz="1600" b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menginstal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berbagai konten digital seperti aplikasi,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musik, film, dan buku.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Pengembang aplikasi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bisa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mengunggah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memasarkan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menjual aplikasi </a:t>
            </a:r>
            <a:r>
              <a:rPr lang="id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mereka menggunakan 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Google </a:t>
            </a:r>
            <a:r>
              <a:rPr lang="id-ID" sz="1600" b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Play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id-ID" sz="1600" b="1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Console</a:t>
            </a:r>
            <a:r>
              <a:rPr lang="id-ID" sz="1600" b="1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</a:t>
            </a:r>
            <a:endParaRPr lang="id-ID" sz="1600" b="1" kern="1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Landasan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Teori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860316-C0A1-16A3-993C-9F50D81D2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68" y="3446845"/>
            <a:ext cx="1197641" cy="1197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85F8D-13A2-F914-E54B-BF5A0588E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8" y="2528926"/>
            <a:ext cx="3033478" cy="3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7104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5;p32">
            <a:extLst>
              <a:ext uri="{FF2B5EF4-FFF2-40B4-BE49-F238E27FC236}">
                <a16:creationId xmlns:a16="http://schemas.microsoft.com/office/drawing/2014/main" id="{87EF426D-5CB2-CED8-98CB-5E60763C4EBE}"/>
              </a:ext>
            </a:extLst>
          </p:cNvPr>
          <p:cNvSpPr txBox="1">
            <a:spLocks/>
          </p:cNvSpPr>
          <p:nvPr/>
        </p:nvSpPr>
        <p:spPr>
          <a:xfrm>
            <a:off x="4127693" y="2130649"/>
            <a:ext cx="4903440" cy="88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Analisa Sistem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Usulan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" name="Google Shape;927;p32">
            <a:extLst>
              <a:ext uri="{FF2B5EF4-FFF2-40B4-BE49-F238E27FC236}">
                <a16:creationId xmlns:a16="http://schemas.microsoft.com/office/drawing/2014/main" id="{DDFA943D-C969-7F5B-3DCA-211933E7ABA0}"/>
              </a:ext>
            </a:extLst>
          </p:cNvPr>
          <p:cNvCxnSpPr>
            <a:cxnSpLocks/>
          </p:cNvCxnSpPr>
          <p:nvPr/>
        </p:nvCxnSpPr>
        <p:spPr>
          <a:xfrm>
            <a:off x="4057650" y="3012850"/>
            <a:ext cx="5029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39C1A0-4D50-A852-F039-238BC7C32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64" y="40004"/>
            <a:ext cx="2381855" cy="50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7783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dirty="0">
                <a:solidFill>
                  <a:schemeClr val="tx1">
                    <a:lumMod val="50000"/>
                  </a:schemeClr>
                </a:solidFill>
              </a:rPr>
              <a:t>Latar Belakang</a:t>
            </a:r>
          </a:p>
        </p:txBody>
      </p:sp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788670" y="1309887"/>
            <a:ext cx="756666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25000"/>
              </a:lnSpc>
            </a:pP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era globalisasi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ini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kemampuan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erb</a:t>
            </a:r>
            <a:r>
              <a:rPr lang="id-ID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ahasa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asing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sangat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penting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terutama setelah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deklarasi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Masyarakat Ekonomi ASEAN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(MEA)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2007 yang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menerapkan pasar bebas tenaga kerja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2015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meningkatkan persaingan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di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ASEAN.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Arianty </a:t>
            </a:r>
            <a:r>
              <a:rPr lang="id-ID" sz="1600" dirty="0" err="1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Visiaty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2019</a:t>
            </a: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)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 algn="just">
              <a:lnSpc>
                <a:spcPct val="125000"/>
              </a:lnSpc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 algn="just">
              <a:lnSpc>
                <a:spcPct val="125000"/>
              </a:lnSpc>
            </a:pP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Keahlian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berbahasa asing menjadi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kompetensi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menghadapi persaingan saat ini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dan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memunculkan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minat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terhadap bahasa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asing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salah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satunya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4980187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-90952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Use Case Diagram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77760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C85ED4E-60D1-7CA7-7329-DF975E95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35" y="825539"/>
            <a:ext cx="6837329" cy="42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75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Konsep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Concept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1153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Konsep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memperkenalkan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agar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dapat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menambah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pengetahuan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tersebut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dirancang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untuk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platform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Android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ditujukan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untuk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berusia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13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tahun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ke atas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termasuk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anak-anak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remaja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dewasa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baik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maupun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tidak 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kendala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mengikuti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kursus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Jepang.</a:t>
            </a:r>
          </a:p>
        </p:txBody>
      </p:sp>
    </p:spTree>
    <p:extLst>
      <p:ext uri="{BB962C8B-B14F-4D97-AF65-F5344CB8AC3E}">
        <p14:creationId xmlns:p14="http://schemas.microsoft.com/office/powerpoint/2010/main" val="310992388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5"/>
            <a:ext cx="8280400" cy="676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Konsep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Concept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BCC539D-3C1A-A182-54A2-D8553B0209E5}"/>
              </a:ext>
            </a:extLst>
          </p:cNvPr>
          <p:cNvSpPr/>
          <p:nvPr/>
        </p:nvSpPr>
        <p:spPr>
          <a:xfrm>
            <a:off x="1014772" y="2151293"/>
            <a:ext cx="1124101" cy="112410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3" name="Google Shape;8613;p104">
            <a:extLst>
              <a:ext uri="{FF2B5EF4-FFF2-40B4-BE49-F238E27FC236}">
                <a16:creationId xmlns:a16="http://schemas.microsoft.com/office/drawing/2014/main" id="{226D234E-994F-C7FC-4563-B290CAE0B86C}"/>
              </a:ext>
            </a:extLst>
          </p:cNvPr>
          <p:cNvGrpSpPr/>
          <p:nvPr/>
        </p:nvGrpSpPr>
        <p:grpSpPr>
          <a:xfrm>
            <a:off x="1243666" y="2487102"/>
            <a:ext cx="666312" cy="471531"/>
            <a:chOff x="-13652369" y="3236335"/>
            <a:chExt cx="471537" cy="333660"/>
          </a:xfrm>
          <a:solidFill>
            <a:srgbClr val="FFFFFF"/>
          </a:solidFill>
        </p:grpSpPr>
        <p:sp>
          <p:nvSpPr>
            <p:cNvPr id="4" name="Google Shape;8614;p104">
              <a:extLst>
                <a:ext uri="{FF2B5EF4-FFF2-40B4-BE49-F238E27FC236}">
                  <a16:creationId xmlns:a16="http://schemas.microsoft.com/office/drawing/2014/main" id="{8F2950E4-BE43-E139-EEAD-DC9E62C20FB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73633" y="3465998"/>
              <a:ext cx="125261" cy="82733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Google Shape;8615;p104">
              <a:extLst>
                <a:ext uri="{FF2B5EF4-FFF2-40B4-BE49-F238E27FC236}">
                  <a16:creationId xmlns:a16="http://schemas.microsoft.com/office/drawing/2014/main" id="{ED387E01-7180-D80D-E404-863F9D63B05E}"/>
                </a:ext>
              </a:extLst>
            </p:cNvPr>
            <p:cNvSpPr/>
            <p:nvPr/>
          </p:nvSpPr>
          <p:spPr>
            <a:xfrm>
              <a:off x="-13534507" y="3275227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Google Shape;8616;p104">
              <a:extLst>
                <a:ext uri="{FF2B5EF4-FFF2-40B4-BE49-F238E27FC236}">
                  <a16:creationId xmlns:a16="http://schemas.microsoft.com/office/drawing/2014/main" id="{CAA6E488-D575-040B-FD51-4CF5D1309F2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60719" y="3245776"/>
              <a:ext cx="100040" cy="81158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8617;p104">
              <a:extLst>
                <a:ext uri="{FF2B5EF4-FFF2-40B4-BE49-F238E27FC236}">
                  <a16:creationId xmlns:a16="http://schemas.microsoft.com/office/drawing/2014/main" id="{C3F0C2ED-E5E1-8AA3-05A9-8FB34F729B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28823" y="3313919"/>
              <a:ext cx="36246" cy="81158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8618;p104">
              <a:extLst>
                <a:ext uri="{FF2B5EF4-FFF2-40B4-BE49-F238E27FC236}">
                  <a16:creationId xmlns:a16="http://schemas.microsoft.com/office/drawing/2014/main" id="{1D868451-C6B6-BCF1-D299-350C202D9E3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45760" y="3369465"/>
              <a:ext cx="70118" cy="76433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06DEE34-3209-2E38-8B83-12F0BFE555D9}"/>
              </a:ext>
            </a:extLst>
          </p:cNvPr>
          <p:cNvSpPr txBox="1"/>
          <p:nvPr/>
        </p:nvSpPr>
        <p:spPr>
          <a:xfrm>
            <a:off x="1020014" y="3806367"/>
            <a:ext cx="1124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Simulasi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47D13E-EB0A-1499-263D-A62018CC724E}"/>
              </a:ext>
            </a:extLst>
          </p:cNvPr>
          <p:cNvSpPr txBox="1"/>
          <p:nvPr/>
        </p:nvSpPr>
        <p:spPr>
          <a:xfrm>
            <a:off x="1014771" y="3353078"/>
            <a:ext cx="112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Tema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2E587E-C7A0-EEAC-4C3A-860AFA507BAD}"/>
              </a:ext>
            </a:extLst>
          </p:cNvPr>
          <p:cNvSpPr/>
          <p:nvPr/>
        </p:nvSpPr>
        <p:spPr>
          <a:xfrm>
            <a:off x="2838915" y="2151293"/>
            <a:ext cx="1124101" cy="1124101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6984D-65AC-F2B5-B366-19E45937AD67}"/>
              </a:ext>
            </a:extLst>
          </p:cNvPr>
          <p:cNvSpPr txBox="1"/>
          <p:nvPr/>
        </p:nvSpPr>
        <p:spPr>
          <a:xfrm>
            <a:off x="2705316" y="3800094"/>
            <a:ext cx="1391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Single-player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ACB80-DB74-E67F-8679-CBF503A0FA19}"/>
              </a:ext>
            </a:extLst>
          </p:cNvPr>
          <p:cNvSpPr txBox="1"/>
          <p:nvPr/>
        </p:nvSpPr>
        <p:spPr>
          <a:xfrm>
            <a:off x="2838915" y="3351964"/>
            <a:ext cx="112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Mode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grpSp>
        <p:nvGrpSpPr>
          <p:cNvPr id="16" name="Google Shape;7740;p103">
            <a:extLst>
              <a:ext uri="{FF2B5EF4-FFF2-40B4-BE49-F238E27FC236}">
                <a16:creationId xmlns:a16="http://schemas.microsoft.com/office/drawing/2014/main" id="{692A9C50-7407-D2CF-1EF9-EBD3D3006779}"/>
              </a:ext>
            </a:extLst>
          </p:cNvPr>
          <p:cNvGrpSpPr/>
          <p:nvPr/>
        </p:nvGrpSpPr>
        <p:grpSpPr>
          <a:xfrm>
            <a:off x="3135963" y="2414509"/>
            <a:ext cx="597808" cy="598044"/>
            <a:chOff x="-55987225" y="3591025"/>
            <a:chExt cx="317450" cy="317575"/>
          </a:xfrm>
          <a:solidFill>
            <a:srgbClr val="FFFFFF"/>
          </a:solidFill>
        </p:grpSpPr>
        <p:sp>
          <p:nvSpPr>
            <p:cNvPr id="17" name="Google Shape;7741;p103">
              <a:extLst>
                <a:ext uri="{FF2B5EF4-FFF2-40B4-BE49-F238E27FC236}">
                  <a16:creationId xmlns:a16="http://schemas.microsoft.com/office/drawing/2014/main" id="{4549809D-0894-8A31-7325-32C1A7B503C8}"/>
                </a:ext>
              </a:extLst>
            </p:cNvPr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" name="Google Shape;7742;p103">
              <a:extLst>
                <a:ext uri="{FF2B5EF4-FFF2-40B4-BE49-F238E27FC236}">
                  <a16:creationId xmlns:a16="http://schemas.microsoft.com/office/drawing/2014/main" id="{ACB7D7EB-535D-1603-4334-1B8AE44D21F7}"/>
                </a:ext>
              </a:extLst>
            </p:cNvPr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Google Shape;7743;p103">
              <a:extLst>
                <a:ext uri="{FF2B5EF4-FFF2-40B4-BE49-F238E27FC236}">
                  <a16:creationId xmlns:a16="http://schemas.microsoft.com/office/drawing/2014/main" id="{C5AAB8FB-C6A0-2F82-EEC8-C5A7BBC4A2D4}"/>
                </a:ext>
              </a:extLst>
            </p:cNvPr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Google Shape;7744;p103">
              <a:extLst>
                <a:ext uri="{FF2B5EF4-FFF2-40B4-BE49-F238E27FC236}">
                  <a16:creationId xmlns:a16="http://schemas.microsoft.com/office/drawing/2014/main" id="{DCC4C9AF-61D8-3401-A3FC-18FE9520F78F}"/>
                </a:ext>
              </a:extLst>
            </p:cNvPr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Google Shape;7745;p103">
              <a:extLst>
                <a:ext uri="{FF2B5EF4-FFF2-40B4-BE49-F238E27FC236}">
                  <a16:creationId xmlns:a16="http://schemas.microsoft.com/office/drawing/2014/main" id="{8592AD65-7081-0FAC-13E1-96D065BE4E27}"/>
                </a:ext>
              </a:extLst>
            </p:cNvPr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C1C28383-B6D0-FD4F-CDF1-87A2C6EF3056}"/>
              </a:ext>
            </a:extLst>
          </p:cNvPr>
          <p:cNvSpPr/>
          <p:nvPr/>
        </p:nvSpPr>
        <p:spPr>
          <a:xfrm>
            <a:off x="4736179" y="2151293"/>
            <a:ext cx="1124101" cy="1124101"/>
          </a:xfrm>
          <a:prstGeom prst="ellipse">
            <a:avLst/>
          </a:prstGeom>
          <a:solidFill>
            <a:srgbClr val="00B0F0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496D3-CC2F-FAF8-119F-958FF0D2C9B5}"/>
              </a:ext>
            </a:extLst>
          </p:cNvPr>
          <p:cNvSpPr txBox="1"/>
          <p:nvPr/>
        </p:nvSpPr>
        <p:spPr>
          <a:xfrm>
            <a:off x="4505383" y="3805282"/>
            <a:ext cx="157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13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tahun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 ke atas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A2E482-17C1-8D8B-072D-3AC48085A4EE}"/>
              </a:ext>
            </a:extLst>
          </p:cNvPr>
          <p:cNvSpPr txBox="1"/>
          <p:nvPr/>
        </p:nvSpPr>
        <p:spPr>
          <a:xfrm>
            <a:off x="4435987" y="3351964"/>
            <a:ext cx="172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Target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Usia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grpSp>
        <p:nvGrpSpPr>
          <p:cNvPr id="25" name="Google Shape;7823;p103">
            <a:extLst>
              <a:ext uri="{FF2B5EF4-FFF2-40B4-BE49-F238E27FC236}">
                <a16:creationId xmlns:a16="http://schemas.microsoft.com/office/drawing/2014/main" id="{62C4067E-93B8-CE27-46FC-D2F2D913313E}"/>
              </a:ext>
            </a:extLst>
          </p:cNvPr>
          <p:cNvGrpSpPr/>
          <p:nvPr/>
        </p:nvGrpSpPr>
        <p:grpSpPr>
          <a:xfrm>
            <a:off x="5034839" y="2398066"/>
            <a:ext cx="515404" cy="588026"/>
            <a:chOff x="-53615675" y="3584850"/>
            <a:chExt cx="279625" cy="319025"/>
          </a:xfrm>
          <a:solidFill>
            <a:srgbClr val="FFFFFF"/>
          </a:solidFill>
        </p:grpSpPr>
        <p:sp>
          <p:nvSpPr>
            <p:cNvPr id="26" name="Google Shape;7824;p103">
              <a:extLst>
                <a:ext uri="{FF2B5EF4-FFF2-40B4-BE49-F238E27FC236}">
                  <a16:creationId xmlns:a16="http://schemas.microsoft.com/office/drawing/2014/main" id="{27E283EF-9966-0944-1D19-086693A83071}"/>
                </a:ext>
              </a:extLst>
            </p:cNvPr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7" name="Google Shape;7825;p103">
              <a:extLst>
                <a:ext uri="{FF2B5EF4-FFF2-40B4-BE49-F238E27FC236}">
                  <a16:creationId xmlns:a16="http://schemas.microsoft.com/office/drawing/2014/main" id="{AC043E38-5959-4EDD-183F-646B376A5E4D}"/>
                </a:ext>
              </a:extLst>
            </p:cNvPr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8" name="Google Shape;7826;p103">
              <a:extLst>
                <a:ext uri="{FF2B5EF4-FFF2-40B4-BE49-F238E27FC236}">
                  <a16:creationId xmlns:a16="http://schemas.microsoft.com/office/drawing/2014/main" id="{F968A9FB-40AB-E4FD-CE67-B00CC2204702}"/>
                </a:ext>
              </a:extLst>
            </p:cNvPr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3D3DBBB-82FC-0A7A-26B3-B305FF020E3B}"/>
              </a:ext>
            </a:extLst>
          </p:cNvPr>
          <p:cNvSpPr/>
          <p:nvPr/>
        </p:nvSpPr>
        <p:spPr>
          <a:xfrm>
            <a:off x="6720187" y="2152564"/>
            <a:ext cx="1124101" cy="112410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B085F-E4BB-B44C-C974-C75B2E249496}"/>
              </a:ext>
            </a:extLst>
          </p:cNvPr>
          <p:cNvSpPr txBox="1"/>
          <p:nvPr/>
        </p:nvSpPr>
        <p:spPr>
          <a:xfrm>
            <a:off x="6586587" y="3800094"/>
            <a:ext cx="1391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Android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128C01-047D-44C8-D5A2-FC4D3C698C6E}"/>
              </a:ext>
            </a:extLst>
          </p:cNvPr>
          <p:cNvSpPr txBox="1"/>
          <p:nvPr/>
        </p:nvSpPr>
        <p:spPr>
          <a:xfrm>
            <a:off x="6419995" y="3351964"/>
            <a:ext cx="172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Platform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B6DE58D-7311-B158-48D8-461B2084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25" y="2430014"/>
            <a:ext cx="579422" cy="5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7765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terdapat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penjelasan untuk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struktur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navigasi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terdiri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GUI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ditampilkan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dan struktur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navigasi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yaitu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tombol-tombol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apa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saja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653653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747077" y="1844402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Main Menu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0DD5C-44BD-CAA0-440A-020B1BE848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415540"/>
            <a:ext cx="3239770" cy="18211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26;p32">
            <a:extLst>
              <a:ext uri="{FF2B5EF4-FFF2-40B4-BE49-F238E27FC236}">
                <a16:creationId xmlns:a16="http://schemas.microsoft.com/office/drawing/2014/main" id="{88933D4C-B205-6585-DAEC-95385BFB66C8}"/>
              </a:ext>
            </a:extLst>
          </p:cNvPr>
          <p:cNvSpPr txBox="1">
            <a:spLocks/>
          </p:cNvSpPr>
          <p:nvPr/>
        </p:nvSpPr>
        <p:spPr>
          <a:xfrm>
            <a:off x="4703127" y="1834614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Character Selection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3BF49-5033-2173-453C-4F7B2C4563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2415540"/>
            <a:ext cx="323977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46105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2906255" y="1832940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Gameplay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F93B5-F518-0288-B055-5B5448D9A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78" y="2396392"/>
            <a:ext cx="3239770" cy="1824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4554446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2906255" y="1832940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d. Karakter pada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398E13-4616-8931-82C7-FCE369C54748}"/>
              </a:ext>
            </a:extLst>
          </p:cNvPr>
          <p:cNvSpPr txBox="1">
            <a:spLocks/>
          </p:cNvSpPr>
          <p:nvPr/>
        </p:nvSpPr>
        <p:spPr>
          <a:xfrm>
            <a:off x="4654804" y="4611932"/>
            <a:ext cx="1930298" cy="44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Perempuan</a:t>
            </a:r>
            <a:endParaRPr lang="en-ID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49799D8-C00E-1192-1289-7ABDA2D1C7F5}"/>
              </a:ext>
            </a:extLst>
          </p:cNvPr>
          <p:cNvSpPr txBox="1">
            <a:spLocks/>
          </p:cNvSpPr>
          <p:nvPr/>
        </p:nvSpPr>
        <p:spPr>
          <a:xfrm>
            <a:off x="2730394" y="4612445"/>
            <a:ext cx="1521565" cy="48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Laki-laki</a:t>
            </a:r>
            <a:endParaRPr lang="en-ID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B7F6AF-FFEE-601D-F973-9029C436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31" t="33024" r="42960" b="10983"/>
          <a:stretch/>
        </p:blipFill>
        <p:spPr>
          <a:xfrm>
            <a:off x="4997726" y="2329918"/>
            <a:ext cx="979803" cy="22976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D482B-6988-42FA-4CC4-34BF2963D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52" t="14520" r="38435" b="6386"/>
          <a:stretch/>
        </p:blipFill>
        <p:spPr>
          <a:xfrm>
            <a:off x="2906256" y="2227151"/>
            <a:ext cx="1106444" cy="24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3953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Pengumpulan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Material Collecting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Proses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pengumpulan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data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penelitian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pembelajaran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melalui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studi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literatur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buku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jurnal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website relevan.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aset-aset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objek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3D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karakter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audio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diperoleh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Unity Asset Store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menyediakan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material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pembuatan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Lalu,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animasi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karakter 3D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dibuat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Adobe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Mixamo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0844063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Assembly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pengumpulan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material, proses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pembelajaran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dimulai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Main menu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dibuat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aset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2D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Figma.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Mekanisme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misi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penyajian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materi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gerakan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karakter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perhitungan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skor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pengaturan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jadwal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kelas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diimplementasikan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ini.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dibuat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dengan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Unity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 UI/UX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Figma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Adobe Photoshop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serta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animasi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karakter 3D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Mixamo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519630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Assembly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731745"/>
            <a:ext cx="7566660" cy="496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Berikut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tampilan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proses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Unity Engine.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E3F88-8446-D42B-59A1-89286C02F8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096" y="2274443"/>
            <a:ext cx="4915914" cy="2766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36613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Rumusan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Masalah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45E0F4-7E12-933D-B612-9CEC93ED29D1}"/>
              </a:ext>
            </a:extLst>
          </p:cNvPr>
          <p:cNvSpPr txBox="1"/>
          <p:nvPr/>
        </p:nvSpPr>
        <p:spPr>
          <a:xfrm>
            <a:off x="800100" y="1383030"/>
            <a:ext cx="7555230" cy="283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 algn="just">
              <a:lnSpc>
                <a:spcPct val="125000"/>
              </a:lnSpc>
              <a:buFont typeface="+mj-lt"/>
              <a:buAutoNum type="arabicPeriod"/>
            </a:pPr>
            <a:r>
              <a:rPr lang="id-ID" sz="1600" dirty="0"/>
              <a:t>Bagaimana </a:t>
            </a:r>
            <a:r>
              <a:rPr lang="id-ID" sz="1600" b="1" dirty="0"/>
              <a:t>mengoptimalkan permainan </a:t>
            </a:r>
            <a:r>
              <a:rPr lang="id-ID" sz="1600" dirty="0"/>
              <a:t>yang mampu mempertahankan </a:t>
            </a:r>
            <a:r>
              <a:rPr lang="id-ID" sz="1600" b="1" dirty="0"/>
              <a:t>minat pengguna </a:t>
            </a:r>
            <a:r>
              <a:rPr lang="id-ID" sz="1600" dirty="0"/>
              <a:t>dan merangsang </a:t>
            </a:r>
            <a:r>
              <a:rPr lang="id-ID" sz="1600" b="1" dirty="0"/>
              <a:t>partisipasi aktif </a:t>
            </a:r>
            <a:r>
              <a:rPr lang="id-ID" sz="1600" dirty="0"/>
              <a:t>mereka dalam proses belajar?</a:t>
            </a:r>
            <a:endParaRPr lang="en-US" sz="1600" dirty="0"/>
          </a:p>
          <a:p>
            <a:pPr marL="263525" indent="-263525" algn="just">
              <a:lnSpc>
                <a:spcPct val="125000"/>
              </a:lnSpc>
              <a:buFont typeface="+mj-lt"/>
              <a:buAutoNum type="arabicPeriod"/>
            </a:pPr>
            <a:r>
              <a:rPr lang="id-ID" sz="1600" dirty="0"/>
              <a:t>Bagaimana </a:t>
            </a:r>
            <a:r>
              <a:rPr lang="id-ID" sz="1600" b="1" dirty="0"/>
              <a:t>memanfaatkan </a:t>
            </a:r>
            <a:r>
              <a:rPr lang="id-ID" sz="1600" dirty="0"/>
              <a:t>pembelajaran bahasa Jepang secara </a:t>
            </a:r>
            <a:r>
              <a:rPr lang="id-ID" sz="1600" b="1" dirty="0"/>
              <a:t>efektif </a:t>
            </a:r>
            <a:r>
              <a:rPr lang="id-ID" sz="1600" dirty="0"/>
              <a:t>untuk </a:t>
            </a:r>
            <a:r>
              <a:rPr lang="id-ID" sz="1600" b="1" dirty="0"/>
              <a:t>pengguna </a:t>
            </a:r>
            <a:r>
              <a:rPr lang="id-ID" sz="1600" dirty="0"/>
              <a:t>yang </a:t>
            </a:r>
            <a:r>
              <a:rPr lang="id-ID" sz="1600" b="1" dirty="0"/>
              <a:t>tidak mampu </a:t>
            </a:r>
            <a:r>
              <a:rPr lang="id-ID" sz="1600" dirty="0"/>
              <a:t>mengikuti </a:t>
            </a:r>
            <a:r>
              <a:rPr lang="id-ID" sz="1600" b="1" dirty="0"/>
              <a:t>kursus </a:t>
            </a:r>
            <a:r>
              <a:rPr lang="id-ID" sz="1600" dirty="0"/>
              <a:t>karena keterbatasan </a:t>
            </a:r>
            <a:r>
              <a:rPr lang="id-ID" sz="1600" b="1" dirty="0"/>
              <a:t>biaya</a:t>
            </a:r>
            <a:r>
              <a:rPr lang="id-ID" sz="1600" dirty="0"/>
              <a:t>?</a:t>
            </a:r>
            <a:endParaRPr lang="en-US" sz="1600" dirty="0"/>
          </a:p>
          <a:p>
            <a:pPr marL="263525" indent="-263525" algn="just">
              <a:lnSpc>
                <a:spcPct val="125000"/>
              </a:lnSpc>
              <a:buFont typeface="+mj-lt"/>
              <a:buAutoNum type="arabicPeriod"/>
            </a:pPr>
            <a:r>
              <a:rPr lang="id-ID" sz="1600" dirty="0"/>
              <a:t>Bagaimana mengatasi tantangan dalam memastikan ketersediaan sumber daya digital yang </a:t>
            </a:r>
            <a:r>
              <a:rPr lang="id-ID" sz="1600" b="1" dirty="0"/>
              <a:t>relevan</a:t>
            </a:r>
            <a:r>
              <a:rPr lang="id-ID" sz="1600" dirty="0"/>
              <a:t>, </a:t>
            </a:r>
            <a:r>
              <a:rPr lang="id-ID" sz="1600" b="1" dirty="0"/>
              <a:t>berkualitas</a:t>
            </a:r>
            <a:r>
              <a:rPr lang="id-ID" sz="1600" dirty="0"/>
              <a:t>, dan </a:t>
            </a:r>
            <a:r>
              <a:rPr lang="id-ID" sz="1600" b="1" dirty="0"/>
              <a:t>beragam </a:t>
            </a:r>
            <a:r>
              <a:rPr lang="id-ID" sz="1600" dirty="0"/>
              <a:t>untuk mendukung pembelajaran </a:t>
            </a:r>
            <a:r>
              <a:rPr lang="id-ID" sz="1600" b="1" dirty="0"/>
              <a:t>bahasa Jepang</a:t>
            </a:r>
            <a:r>
              <a:rPr lang="id-ID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7522583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ini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uji coba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mengetahui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apakah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sudah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berjalan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dengan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baik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atau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tidak.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Jika sudah tidak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galat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aplikasi,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maka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oleh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metode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Black Box 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059514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FF9E31-30FF-3EDE-F812-7B384C874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16" y="2222907"/>
            <a:ext cx="6007567" cy="27030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Main Menu</a:t>
            </a:r>
          </a:p>
        </p:txBody>
      </p:sp>
    </p:spTree>
    <p:extLst>
      <p:ext uri="{BB962C8B-B14F-4D97-AF65-F5344CB8AC3E}">
        <p14:creationId xmlns:p14="http://schemas.microsoft.com/office/powerpoint/2010/main" val="1400537280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FF9E31-30FF-3EDE-F812-7B384C87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568216" y="2223547"/>
            <a:ext cx="6007567" cy="27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Character Selection</a:t>
            </a:r>
          </a:p>
        </p:txBody>
      </p:sp>
    </p:spTree>
    <p:extLst>
      <p:ext uri="{BB962C8B-B14F-4D97-AF65-F5344CB8AC3E}">
        <p14:creationId xmlns:p14="http://schemas.microsoft.com/office/powerpoint/2010/main" val="1436827503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FF9E31-30FF-3EDE-F812-7B384C87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568217" y="2223547"/>
            <a:ext cx="6007565" cy="27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Gameplay</a:t>
            </a:r>
          </a:p>
        </p:txBody>
      </p:sp>
    </p:spTree>
    <p:extLst>
      <p:ext uri="{BB962C8B-B14F-4D97-AF65-F5344CB8AC3E}">
        <p14:creationId xmlns:p14="http://schemas.microsoft.com/office/powerpoint/2010/main" val="1877670015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Distribusi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Distribution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terakhir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siklus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MDLC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yaitu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distribusi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Distribusi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dapat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dinyatakan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layak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pakai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ini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didistribusikan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atau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dipublikasikan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Google Play Store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  <a:p>
            <a:pPr marL="0" indent="0" algn="just">
              <a:lnSpc>
                <a:spcPct val="150000"/>
              </a:lnSpc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Berikut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link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mengunduh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</a:t>
            </a: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https://play.google.com/store/apps/details?id=com.HakoLab.JepangCita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</a:p>
          <a:p>
            <a:pPr marL="0" indent="0" algn="just">
              <a:lnSpc>
                <a:spcPct val="150000"/>
              </a:lnSpc>
            </a:pP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0899936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73B728-F940-72F6-E102-D1E1721CB6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" b="22747"/>
          <a:stretch/>
        </p:blipFill>
        <p:spPr bwMode="auto">
          <a:xfrm>
            <a:off x="1904048" y="147637"/>
            <a:ext cx="3006059" cy="48482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Google Shape;926;p32">
            <a:extLst>
              <a:ext uri="{FF2B5EF4-FFF2-40B4-BE49-F238E27FC236}">
                <a16:creationId xmlns:a16="http://schemas.microsoft.com/office/drawing/2014/main" id="{DD1C3312-552F-01EB-B370-B588891549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17160" y="1164907"/>
            <a:ext cx="3213100" cy="2081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gambar di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samping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kiri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menunjukkan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bahwa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game: “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JepangCita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 Game Simulasi 3D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”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berhasil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dipublikasikan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Google Play Store.</a:t>
            </a:r>
          </a:p>
          <a:p>
            <a:pPr marL="0" indent="0">
              <a:lnSpc>
                <a:spcPct val="150000"/>
              </a:lnSpc>
            </a:pP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</a:pP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52641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Hasil Penelitian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795833" y="1269092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Hasil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kuesioner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22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responden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menunjukkan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tingkat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kepuasan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tinggi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terhadap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grafis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kontrol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kualitas audio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Rata-rata nilai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diberikan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berkisar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“Baik”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hingga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“Sangat Baik”.</a:t>
            </a:r>
          </a:p>
          <a:p>
            <a:pPr marL="0" indent="0" algn="just">
              <a:lnSpc>
                <a:spcPct val="150000"/>
              </a:lnSpc>
            </a:pP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 algn="just">
              <a:lnSpc>
                <a:spcPct val="150000"/>
              </a:lnSpc>
            </a:pP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“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JepangCita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 Game Simulasi 3D”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memperoleh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nilai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85% (Sangat Baik)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para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berkat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fitur-fitur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grafis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menarik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animasi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halus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kontrol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mudah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antarmuka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mudah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dipahami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689020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Kesimpulan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795833" y="1269092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Berdasarkan penelitian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terhadap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implementasi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“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JepangCita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 Game Simulasi 3D”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Unity Engine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dengan metode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MDLC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didapatkan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bahwa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mencapai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tingkat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kepuasan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sebesar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85%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berkat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grafis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menarik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animasi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halus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kontrol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mudah, dan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antarmuka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intuitif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juga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menyediakan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solusi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efektif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pembelajaran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terjangkau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dengan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fitur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latihan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kosakata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tata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membaca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menulis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serta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konten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edukatif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berkualitas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tinggi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beragam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memenuhi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standar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MDLC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pembelajaran 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komprehensif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032043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7450" y="19870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Ada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Pertanyaan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?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0257" y="28692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70423549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85"/>
          <p:cNvSpPr txBox="1">
            <a:spLocks noGrp="1"/>
          </p:cNvSpPr>
          <p:nvPr>
            <p:ph type="ctrTitle"/>
          </p:nvPr>
        </p:nvSpPr>
        <p:spPr>
          <a:xfrm>
            <a:off x="2373181" y="736948"/>
            <a:ext cx="4397435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TERIMA KASIH!</a:t>
            </a:r>
            <a:endParaRPr dirty="0"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573" name="Google Shape;1573;p85"/>
          <p:cNvSpPr txBox="1"/>
          <p:nvPr/>
        </p:nvSpPr>
        <p:spPr>
          <a:xfrm>
            <a:off x="2507300" y="4271900"/>
            <a:ext cx="41292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Please keep this slide for attribution</a:t>
            </a:r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B7E493-1281-4A8E-99B0-986E830DD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26" y="1897587"/>
            <a:ext cx="1804744" cy="13483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dirty="0">
                <a:solidFill>
                  <a:schemeClr val="tx1">
                    <a:lumMod val="50000"/>
                  </a:schemeClr>
                </a:solidFill>
              </a:rPr>
              <a:t>Batasan Penelitian</a:t>
            </a: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8C520C-4D97-B8C8-F38C-285478E42D07}"/>
              </a:ext>
            </a:extLst>
          </p:cNvPr>
          <p:cNvSpPr txBox="1"/>
          <p:nvPr/>
        </p:nvSpPr>
        <p:spPr>
          <a:xfrm>
            <a:off x="800100" y="1383030"/>
            <a:ext cx="7555230" cy="283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 algn="just">
              <a:lnSpc>
                <a:spcPct val="125000"/>
              </a:lnSpc>
              <a:buFont typeface="+mj-lt"/>
              <a:buAutoNum type="arabicPeriod"/>
            </a:pPr>
            <a:r>
              <a:rPr lang="id-ID" sz="1600" dirty="0"/>
              <a:t>Penelitian ini akan fokus pada </a:t>
            </a:r>
            <a:r>
              <a:rPr lang="id-ID" sz="1600" b="1" dirty="0"/>
              <a:t>implementasi </a:t>
            </a:r>
            <a:r>
              <a:rPr lang="id-ID" sz="1600" b="1" i="1" dirty="0"/>
              <a:t>game</a:t>
            </a:r>
            <a:r>
              <a:rPr lang="id-ID" sz="1600" dirty="0"/>
              <a:t> “</a:t>
            </a:r>
            <a:r>
              <a:rPr lang="id-ID" sz="1600" dirty="0" err="1"/>
              <a:t>JepangCita</a:t>
            </a:r>
            <a:r>
              <a:rPr lang="id-ID" sz="1600" dirty="0"/>
              <a:t>: Game Simulasi 3D” untuk </a:t>
            </a:r>
            <a:r>
              <a:rPr lang="id-ID" sz="1600" b="1" dirty="0"/>
              <a:t>pembelajaran bahasa Jepang </a:t>
            </a:r>
            <a:r>
              <a:rPr lang="id-ID" sz="1600" dirty="0"/>
              <a:t>dengan menggunakan </a:t>
            </a:r>
            <a:r>
              <a:rPr lang="id-ID" sz="1600" b="1" i="1" dirty="0"/>
              <a:t>Unity Engine</a:t>
            </a:r>
            <a:r>
              <a:rPr lang="id-ID" sz="1600" b="1" dirty="0"/>
              <a:t>.</a:t>
            </a:r>
          </a:p>
          <a:p>
            <a:pPr marL="263525" indent="-263525" algn="just">
              <a:lnSpc>
                <a:spcPct val="125000"/>
              </a:lnSpc>
              <a:buFont typeface="+mj-lt"/>
              <a:buAutoNum type="arabicPeriod"/>
            </a:pPr>
            <a:r>
              <a:rPr lang="id-ID" sz="1600" dirty="0"/>
              <a:t>Metode implementasi yang akan digunakan dalam penelitian ini akan berlandaskan </a:t>
            </a:r>
            <a:r>
              <a:rPr lang="en-US" sz="1600" dirty="0"/>
              <a:t>pada </a:t>
            </a:r>
            <a:r>
              <a:rPr lang="id-ID" sz="1600" dirty="0"/>
              <a:t>pendekatan </a:t>
            </a:r>
            <a:r>
              <a:rPr lang="id-ID" sz="1600" i="1" dirty="0"/>
              <a:t>Multimedia Development Life Cycle </a:t>
            </a:r>
            <a:r>
              <a:rPr lang="id-ID" sz="1600" b="1" dirty="0"/>
              <a:t>(</a:t>
            </a:r>
            <a:r>
              <a:rPr lang="id-ID" sz="1600" b="1" i="1" dirty="0"/>
              <a:t>MDLC</a:t>
            </a:r>
            <a:r>
              <a:rPr lang="id-ID" sz="1600" b="1" dirty="0"/>
              <a:t>).</a:t>
            </a:r>
          </a:p>
          <a:p>
            <a:pPr marL="263525" indent="-263525" algn="just">
              <a:lnSpc>
                <a:spcPct val="125000"/>
              </a:lnSpc>
              <a:buFont typeface="+mj-lt"/>
              <a:buAutoNum type="arabicPeriod"/>
            </a:pPr>
            <a:r>
              <a:rPr lang="id-ID" sz="1600" dirty="0"/>
              <a:t>Penelitian ini akan </a:t>
            </a:r>
            <a:r>
              <a:rPr lang="id-ID" sz="1600" b="1" dirty="0"/>
              <a:t>menggabungkan </a:t>
            </a:r>
            <a:r>
              <a:rPr lang="id-ID" sz="1600" dirty="0"/>
              <a:t>beberapa aspek pembelajaran </a:t>
            </a:r>
            <a:r>
              <a:rPr lang="id-ID" sz="1600" b="1" dirty="0"/>
              <a:t>bahasa Jepang </a:t>
            </a:r>
            <a:r>
              <a:rPr lang="id-ID" sz="1600" dirty="0"/>
              <a:t>dengan </a:t>
            </a:r>
            <a:r>
              <a:rPr lang="id-ID" sz="1600" b="1" dirty="0"/>
              <a:t>elemen interaktif </a:t>
            </a:r>
            <a:r>
              <a:rPr lang="id-ID" sz="1600" dirty="0"/>
              <a:t>dalam </a:t>
            </a:r>
            <a:r>
              <a:rPr lang="id-ID" sz="1600" b="1" dirty="0"/>
              <a:t>game. </a:t>
            </a:r>
            <a:r>
              <a:rPr lang="id-ID" sz="1600" dirty="0"/>
              <a:t>Namun, keterbatasan dalam penerapan </a:t>
            </a:r>
            <a:r>
              <a:rPr lang="id-ID" sz="1600" b="1" dirty="0"/>
              <a:t>bahasa tulisan </a:t>
            </a:r>
            <a:r>
              <a:rPr lang="id-ID" sz="1600" dirty="0"/>
              <a:t>atau </a:t>
            </a:r>
            <a:r>
              <a:rPr lang="id-ID" sz="1600" b="1" dirty="0"/>
              <a:t>karakter kanji </a:t>
            </a:r>
            <a:r>
              <a:rPr lang="id-ID" sz="1600" dirty="0"/>
              <a:t>secara mendalam </a:t>
            </a:r>
            <a:r>
              <a:rPr lang="id-ID" sz="1600" b="1" dirty="0"/>
              <a:t>tidak akan dicakup </a:t>
            </a:r>
            <a:r>
              <a:rPr lang="id-ID" sz="1600" dirty="0"/>
              <a:t>secara </a:t>
            </a:r>
            <a:r>
              <a:rPr lang="id-ID" sz="1600" b="1" dirty="0"/>
              <a:t>menyeluruh.</a:t>
            </a:r>
          </a:p>
        </p:txBody>
      </p:sp>
    </p:spTree>
    <p:extLst>
      <p:ext uri="{BB962C8B-B14F-4D97-AF65-F5344CB8AC3E}">
        <p14:creationId xmlns:p14="http://schemas.microsoft.com/office/powerpoint/2010/main" val="195425876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Tujuan</a:t>
            </a:r>
            <a:r>
              <a:rPr lang="id-ID" sz="4000" dirty="0">
                <a:solidFill>
                  <a:schemeClr val="tx1">
                    <a:lumMod val="50000"/>
                  </a:schemeClr>
                </a:solidFill>
              </a:rPr>
              <a:t> Penelitian</a:t>
            </a: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27BC9A-0680-86A1-5888-E580F2E3FF16}"/>
              </a:ext>
            </a:extLst>
          </p:cNvPr>
          <p:cNvSpPr txBox="1"/>
          <p:nvPr/>
        </p:nvSpPr>
        <p:spPr>
          <a:xfrm>
            <a:off x="811530" y="1383030"/>
            <a:ext cx="7555230" cy="283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 algn="just">
              <a:lnSpc>
                <a:spcPct val="125000"/>
              </a:lnSpc>
              <a:buFont typeface="+mj-lt"/>
              <a:buAutoNum type="arabicPeriod"/>
            </a:pPr>
            <a:r>
              <a:rPr lang="en-US" sz="1600" dirty="0" err="1"/>
              <a:t>Mengimplementasikan</a:t>
            </a:r>
            <a:r>
              <a:rPr lang="id-ID" sz="1600" dirty="0"/>
              <a:t> </a:t>
            </a:r>
            <a:r>
              <a:rPr lang="id-ID" sz="1600" b="1" i="1" dirty="0"/>
              <a:t>game </a:t>
            </a:r>
            <a:r>
              <a:rPr lang="id-ID" sz="1600" b="1" dirty="0"/>
              <a:t>inovatif </a:t>
            </a:r>
            <a:r>
              <a:rPr lang="id-ID" sz="1600" dirty="0"/>
              <a:t>dan </a:t>
            </a:r>
            <a:r>
              <a:rPr lang="id-ID" sz="1600" b="1" dirty="0"/>
              <a:t>edukatif </a:t>
            </a:r>
            <a:r>
              <a:rPr lang="id-ID" sz="1600" dirty="0"/>
              <a:t>untuk </a:t>
            </a:r>
            <a:r>
              <a:rPr lang="id-ID" sz="1600" b="1" dirty="0"/>
              <a:t>pembelajaran bahasa Jepang </a:t>
            </a:r>
            <a:r>
              <a:rPr lang="id-ID" sz="1600" dirty="0"/>
              <a:t>dengan </a:t>
            </a:r>
            <a:r>
              <a:rPr lang="id-ID" sz="1600" b="1" i="1" dirty="0"/>
              <a:t>Unity Engine </a:t>
            </a:r>
            <a:r>
              <a:rPr lang="id-ID" sz="1600" dirty="0"/>
              <a:t>untuk </a:t>
            </a:r>
            <a:r>
              <a:rPr lang="id-ID" sz="1600" b="1" dirty="0"/>
              <a:t>meningkatkan minat </a:t>
            </a:r>
            <a:r>
              <a:rPr lang="id-ID" sz="1600" dirty="0"/>
              <a:t>dan </a:t>
            </a:r>
            <a:r>
              <a:rPr lang="id-ID" sz="1600" b="1" dirty="0"/>
              <a:t>keterlibatan pengguna.</a:t>
            </a:r>
          </a:p>
          <a:p>
            <a:pPr marL="263525" indent="-263525" algn="just">
              <a:lnSpc>
                <a:spcPct val="125000"/>
              </a:lnSpc>
              <a:buFont typeface="+mj-lt"/>
              <a:buAutoNum type="arabicPeriod"/>
            </a:pPr>
            <a:r>
              <a:rPr lang="id-ID" sz="1600" dirty="0"/>
              <a:t>Mengeksplorasi penggunaan </a:t>
            </a:r>
            <a:r>
              <a:rPr lang="id-ID" sz="1600" b="1" i="1" dirty="0"/>
              <a:t>game </a:t>
            </a:r>
            <a:r>
              <a:rPr lang="id-ID" sz="1600" b="1" dirty="0"/>
              <a:t>simulasi </a:t>
            </a:r>
            <a:r>
              <a:rPr lang="id-ID" sz="1600" dirty="0"/>
              <a:t>sebagai </a:t>
            </a:r>
            <a:r>
              <a:rPr lang="id-ID" sz="1600" b="1" dirty="0"/>
              <a:t>alternatif pembelajaran </a:t>
            </a:r>
            <a:r>
              <a:rPr lang="id-ID" sz="1600" dirty="0"/>
              <a:t>bagi mereka yang </a:t>
            </a:r>
            <a:r>
              <a:rPr lang="id-ID" sz="1600" b="1" dirty="0"/>
              <a:t>tidak mampu </a:t>
            </a:r>
            <a:r>
              <a:rPr lang="id-ID" sz="1600" dirty="0"/>
              <a:t>mengikuti </a:t>
            </a:r>
            <a:r>
              <a:rPr lang="id-ID" sz="1600" b="1" dirty="0"/>
              <a:t>kursus formal</a:t>
            </a:r>
            <a:r>
              <a:rPr lang="id-ID" sz="1600" dirty="0"/>
              <a:t>, </a:t>
            </a:r>
            <a:r>
              <a:rPr lang="id-ID" sz="1600" b="1" dirty="0"/>
              <a:t>menciptakan </a:t>
            </a:r>
            <a:r>
              <a:rPr lang="id-ID" sz="1600" dirty="0"/>
              <a:t>kesempatan </a:t>
            </a:r>
            <a:r>
              <a:rPr lang="id-ID" sz="1600" b="1" dirty="0"/>
              <a:t>belajar </a:t>
            </a:r>
            <a:r>
              <a:rPr lang="id-ID" sz="1600" dirty="0"/>
              <a:t>yang </a:t>
            </a:r>
            <a:r>
              <a:rPr lang="id-ID" sz="1600" b="1" dirty="0"/>
              <a:t>lebih merata.</a:t>
            </a:r>
          </a:p>
          <a:p>
            <a:pPr marL="263525" indent="-263525" algn="just">
              <a:lnSpc>
                <a:spcPct val="125000"/>
              </a:lnSpc>
              <a:buFont typeface="+mj-lt"/>
              <a:buAutoNum type="arabicPeriod"/>
            </a:pPr>
            <a:r>
              <a:rPr lang="id-ID" sz="1600" dirty="0"/>
              <a:t>Menggunakan </a:t>
            </a:r>
            <a:r>
              <a:rPr lang="id-ID" sz="1600" b="1" dirty="0"/>
              <a:t>sumber-sumber terpercaya </a:t>
            </a:r>
            <a:r>
              <a:rPr lang="id-ID" sz="1600" dirty="0"/>
              <a:t>seperti buku, jurnal, dan sumber internet </a:t>
            </a:r>
            <a:r>
              <a:rPr lang="id-ID" sz="1600" b="1" dirty="0"/>
              <a:t>yang diakui </a:t>
            </a:r>
            <a:r>
              <a:rPr lang="id-ID" sz="1600" dirty="0"/>
              <a:t>untuk memastikan </a:t>
            </a:r>
            <a:r>
              <a:rPr lang="id-ID" sz="1600" b="1" dirty="0"/>
              <a:t>proses belajar </a:t>
            </a:r>
            <a:r>
              <a:rPr lang="id-ID" sz="1600" dirty="0"/>
              <a:t>didasarkan pada </a:t>
            </a:r>
            <a:r>
              <a:rPr lang="id-ID" sz="1600" b="1" dirty="0"/>
              <a:t>pengetahuan yang benar.</a:t>
            </a:r>
          </a:p>
        </p:txBody>
      </p:sp>
    </p:spTree>
    <p:extLst>
      <p:ext uri="{BB962C8B-B14F-4D97-AF65-F5344CB8AC3E}">
        <p14:creationId xmlns:p14="http://schemas.microsoft.com/office/powerpoint/2010/main" val="338253674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Penelitian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15013"/>
            <a:ext cx="756666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id-ID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Multimedia Development Life Cycle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</a:t>
            </a:r>
            <a:r>
              <a:rPr lang="id-ID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MDLC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 merupakan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metode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merancang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mengembangkan aplikasi media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menggabungkan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berbagai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jenis media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seperti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gambar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suara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video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animasi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dan elemen multimedia lainnya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Yu Mincho" panose="02020400000000000000" pitchFamily="18" charset="-128"/>
              </a:rPr>
              <a:t>. (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Surya Tjahyadi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2022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Yu Mincho" panose="02020400000000000000" pitchFamily="18" charset="-128"/>
              </a:rPr>
              <a:t>)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1878709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Penelitian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15013"/>
            <a:ext cx="755523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25000"/>
              </a:lnSpc>
            </a:pP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Dalam penelitian ini, digunakan metode </a:t>
            </a:r>
            <a:r>
              <a:rPr lang="id-ID" sz="1600" b="1" i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MDLC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 yang </a:t>
            </a:r>
            <a:r>
              <a:rPr lang="en-US" sz="1600" dirty="0" err="1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menggunakan</a:t>
            </a: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enam tahap penelitian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antara lain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konsep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desain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pengumpulan materi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pembuatan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pengujian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pendistribusian.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9" descr="Multimedia Development Life Cycle (MDLC) [23] | Download Scientific Diagram">
            <a:extLst>
              <a:ext uri="{FF2B5EF4-FFF2-40B4-BE49-F238E27FC236}">
                <a16:creationId xmlns:a16="http://schemas.microsoft.com/office/drawing/2014/main" id="{F82B85BF-08E5-624C-C601-4D095BF3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53" y="2491740"/>
            <a:ext cx="2746893" cy="247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61774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5;p32">
            <a:extLst>
              <a:ext uri="{FF2B5EF4-FFF2-40B4-BE49-F238E27FC236}">
                <a16:creationId xmlns:a16="http://schemas.microsoft.com/office/drawing/2014/main" id="{87EF426D-5CB2-CED8-98CB-5E60763C4EBE}"/>
              </a:ext>
            </a:extLst>
          </p:cNvPr>
          <p:cNvSpPr txBox="1">
            <a:spLocks/>
          </p:cNvSpPr>
          <p:nvPr/>
        </p:nvSpPr>
        <p:spPr>
          <a:xfrm>
            <a:off x="2127443" y="386891"/>
            <a:ext cx="4903440" cy="88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Teknik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Pengumpulan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Data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" name="Google Shape;927;p32">
            <a:extLst>
              <a:ext uri="{FF2B5EF4-FFF2-40B4-BE49-F238E27FC236}">
                <a16:creationId xmlns:a16="http://schemas.microsoft.com/office/drawing/2014/main" id="{DDFA943D-C969-7F5B-3DCA-211933E7ABA0}"/>
              </a:ext>
            </a:extLst>
          </p:cNvPr>
          <p:cNvCxnSpPr>
            <a:cxnSpLocks/>
          </p:cNvCxnSpPr>
          <p:nvPr/>
        </p:nvCxnSpPr>
        <p:spPr>
          <a:xfrm>
            <a:off x="2057400" y="1269092"/>
            <a:ext cx="5029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DC4E89-F018-B201-5926-7700919C9592}"/>
              </a:ext>
            </a:extLst>
          </p:cNvPr>
          <p:cNvSpPr txBox="1"/>
          <p:nvPr/>
        </p:nvSpPr>
        <p:spPr>
          <a:xfrm>
            <a:off x="788670" y="1383030"/>
            <a:ext cx="7578090" cy="283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Metode </a:t>
            </a:r>
            <a:r>
              <a:rPr lang="en-US" sz="1600" b="1" dirty="0" err="1"/>
              <a:t>Kuesioner</a:t>
            </a:r>
            <a:endParaRPr lang="en-US" sz="1600" b="1" dirty="0"/>
          </a:p>
          <a:p>
            <a:pPr algn="just">
              <a:lnSpc>
                <a:spcPct val="125000"/>
              </a:lnSpc>
            </a:pPr>
            <a:r>
              <a:rPr lang="en-US" sz="1600" dirty="0"/>
              <a:t>Metode </a:t>
            </a:r>
            <a:r>
              <a:rPr lang="en-US" sz="1600" dirty="0" err="1"/>
              <a:t>pengumpulan</a:t>
            </a:r>
            <a:r>
              <a:rPr lang="en-US" sz="1600" dirty="0"/>
              <a:t> data </a:t>
            </a:r>
            <a:r>
              <a:rPr lang="en-US" sz="1600" b="1" dirty="0" err="1"/>
              <a:t>kuantitatif</a:t>
            </a:r>
            <a:r>
              <a:rPr lang="en-US" sz="1600" dirty="0"/>
              <a:t> yang </a:t>
            </a:r>
            <a:r>
              <a:rPr lang="en-US" sz="1600" dirty="0" err="1"/>
              <a:t>diterapkan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dengan </a:t>
            </a:r>
            <a:r>
              <a:rPr lang="en-US" sz="1600" dirty="0" err="1"/>
              <a:t>menyajikan</a:t>
            </a:r>
            <a:r>
              <a:rPr lang="en-US" sz="1600" dirty="0"/>
              <a:t> </a:t>
            </a:r>
            <a:r>
              <a:rPr lang="en-US" sz="1600" b="1" dirty="0" err="1"/>
              <a:t>kumpulan</a:t>
            </a:r>
            <a:r>
              <a:rPr lang="en-US" sz="1600" b="1" dirty="0"/>
              <a:t> </a:t>
            </a:r>
            <a:r>
              <a:rPr lang="en-US" sz="1600" b="1" dirty="0" err="1"/>
              <a:t>pertanyaan</a:t>
            </a:r>
            <a:r>
              <a:rPr lang="en-US" sz="1600" b="1" dirty="0"/>
              <a:t> </a:t>
            </a:r>
            <a:r>
              <a:rPr lang="en-US" sz="1600" dirty="0"/>
              <a:t>kepada </a:t>
            </a:r>
            <a:r>
              <a:rPr lang="en-US" sz="1600" b="1" dirty="0" err="1"/>
              <a:t>responden</a:t>
            </a:r>
            <a:r>
              <a:rPr lang="en-US" sz="1600" dirty="0"/>
              <a:t> untuk mendapatkan </a:t>
            </a:r>
            <a:r>
              <a:rPr lang="en-US" sz="1600" b="1" dirty="0" err="1"/>
              <a:t>jawaban</a:t>
            </a:r>
            <a:r>
              <a:rPr lang="en-US" sz="1600" dirty="0"/>
              <a:t>.</a:t>
            </a:r>
          </a:p>
          <a:p>
            <a:pPr algn="just">
              <a:lnSpc>
                <a:spcPct val="125000"/>
              </a:lnSpc>
            </a:pPr>
            <a:endParaRPr lang="en-US" sz="1600" dirty="0"/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Metode </a:t>
            </a:r>
            <a:r>
              <a:rPr lang="en-US" sz="1600" b="1" dirty="0" err="1"/>
              <a:t>Kepustakaan</a:t>
            </a:r>
            <a:endParaRPr lang="en-US" sz="1600" b="1" dirty="0"/>
          </a:p>
          <a:p>
            <a:pPr algn="just">
              <a:lnSpc>
                <a:spcPct val="125000"/>
              </a:lnSpc>
            </a:pPr>
            <a:r>
              <a:rPr lang="en-US" sz="1600" b="1" dirty="0" err="1"/>
              <a:t>Pemahaman</a:t>
            </a:r>
            <a:r>
              <a:rPr lang="en-US" sz="1600" dirty="0"/>
              <a:t> dan </a:t>
            </a:r>
            <a:r>
              <a:rPr lang="en-US" sz="1600" b="1" dirty="0" err="1"/>
              <a:t>penggalian</a:t>
            </a:r>
            <a:r>
              <a:rPr lang="en-US" sz="1600" dirty="0"/>
              <a:t> </a:t>
            </a:r>
            <a:r>
              <a:rPr lang="en-US" sz="1600" b="1" dirty="0"/>
              <a:t>data</a:t>
            </a:r>
            <a:r>
              <a:rPr lang="en-US" sz="1600" dirty="0"/>
              <a:t> </a:t>
            </a:r>
            <a:r>
              <a:rPr lang="en-US" sz="1600" dirty="0" err="1"/>
              <a:t>melalui</a:t>
            </a:r>
            <a:r>
              <a:rPr lang="en-US" sz="1600" dirty="0"/>
              <a:t> </a:t>
            </a:r>
            <a:r>
              <a:rPr lang="en-US" sz="1600" b="1" dirty="0" err="1"/>
              <a:t>literatur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dengan </a:t>
            </a:r>
            <a:r>
              <a:rPr lang="en-US" sz="1600" dirty="0" err="1"/>
              <a:t>merujuk</a:t>
            </a:r>
            <a:r>
              <a:rPr lang="en-US" sz="1600" dirty="0"/>
              <a:t> pada </a:t>
            </a:r>
            <a:r>
              <a:rPr lang="en-US" sz="1600" dirty="0" err="1"/>
              <a:t>buku</a:t>
            </a:r>
            <a:r>
              <a:rPr lang="en-US" sz="1600" dirty="0"/>
              <a:t>, jurnal, dan </a:t>
            </a:r>
            <a:r>
              <a:rPr lang="en-US" sz="1600" b="1" dirty="0"/>
              <a:t>penelitian terkait yang relevan </a:t>
            </a:r>
            <a:r>
              <a:rPr lang="en-US" sz="1600" dirty="0"/>
              <a:t>dengan </a:t>
            </a:r>
            <a:r>
              <a:rPr lang="en-US" sz="1600" dirty="0" err="1"/>
              <a:t>topik</a:t>
            </a:r>
            <a:r>
              <a:rPr lang="en-US" sz="1600" dirty="0"/>
              <a:t> penelitian ini.</a:t>
            </a:r>
          </a:p>
        </p:txBody>
      </p:sp>
    </p:spTree>
    <p:extLst>
      <p:ext uri="{BB962C8B-B14F-4D97-AF65-F5344CB8AC3E}">
        <p14:creationId xmlns:p14="http://schemas.microsoft.com/office/powerpoint/2010/main" val="260340544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37635"/>
            <a:ext cx="756666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Tiga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penelitian yang relevan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diidentifikasi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implementasi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belajar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Jepang. Pertama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Rifki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Nurcholis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  <a:ea typeface="Yu Mincho" panose="02020400000000000000" pitchFamily="18" charset="-128"/>
              </a:rPr>
              <a:t>,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2021) Penelitian 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mengembangkan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Windows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pengenalan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Unity Engine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Tujuannya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memperkenalkan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melalui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Namun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penelitian ini 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kekurangan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penyampaian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informasi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metodologi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jumlah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sampel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durasi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uji coba, dan metode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pengumpulan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data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dipakai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  <a:ea typeface="Yu Mincho" panose="02020400000000000000" pitchFamily="18" charset="-128"/>
              </a:rPr>
              <a:t>.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Penelitian yang Relevan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896361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1742</Words>
  <Application>Microsoft Office PowerPoint</Application>
  <PresentationFormat>On-screen Show (16:9)</PresentationFormat>
  <Paragraphs>123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Barlow Condensed SemiBold</vt:lpstr>
      <vt:lpstr>Arvo</vt:lpstr>
      <vt:lpstr>My Creative CV XL by Slidesgo</vt:lpstr>
      <vt:lpstr>IMPLEMENTASI GAME ANDROID 3D SIMULASI DALAM PEMBELAJARAN BAHASA JEPANG DENGAN UNITY ENGINE MENGGUNAKAN METODE MDLC DAN PUBLIKASI DI PLAY STORE</vt:lpstr>
      <vt:lpstr>Latar Belakang</vt:lpstr>
      <vt:lpstr>Rumusan Masalah</vt:lpstr>
      <vt:lpstr>Batasan Penelitian</vt:lpstr>
      <vt:lpstr>Tujuan Penelitian</vt:lpstr>
      <vt:lpstr>Metode Penelitian</vt:lpstr>
      <vt:lpstr>Metode Penelitian</vt:lpstr>
      <vt:lpstr>PowerPoint Presentation</vt:lpstr>
      <vt:lpstr>Penelitian yang Relevan</vt:lpstr>
      <vt:lpstr>Penelitian yang Relevan</vt:lpstr>
      <vt:lpstr>Penelitian yang Relevan</vt:lpstr>
      <vt:lpstr>Landasan Teori</vt:lpstr>
      <vt:lpstr>Landasan Teori</vt:lpstr>
      <vt:lpstr>Landasan Teori</vt:lpstr>
      <vt:lpstr>Landasan Teori</vt:lpstr>
      <vt:lpstr>Landasan Teori</vt:lpstr>
      <vt:lpstr>Landasan Teori</vt:lpstr>
      <vt:lpstr>Landasan Teori</vt:lpstr>
      <vt:lpstr>PowerPoint Presentation</vt:lpstr>
      <vt:lpstr>Use Case Diagram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PowerPoint Presentation</vt:lpstr>
      <vt:lpstr>Hasil Penelitian</vt:lpstr>
      <vt:lpstr>Kesimpulan</vt:lpstr>
      <vt:lpstr>Ada Pertanyaan?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CREATIVE RESUME</dc:title>
  <cp:lastModifiedBy>Andri Firman Saputra</cp:lastModifiedBy>
  <cp:revision>382</cp:revision>
  <dcterms:modified xsi:type="dcterms:W3CDTF">2024-07-14T13:05:24Z</dcterms:modified>
</cp:coreProperties>
</file>